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147482853" r:id="rId2"/>
    <p:sldId id="2147482854" r:id="rId3"/>
    <p:sldId id="214748287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8C41CF-B290-9E48-008C-2ACF2F2A90D4}" name="Matthew Parsons Dr." initials="MPD" userId="Matthew Parsons Dr.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2F2C"/>
    <a:srgbClr val="713133"/>
    <a:srgbClr val="854A4A"/>
    <a:srgbClr val="C95261"/>
    <a:srgbClr val="BE4755"/>
    <a:srgbClr val="A98DC2"/>
    <a:srgbClr val="57859B"/>
    <a:srgbClr val="467A92"/>
    <a:srgbClr val="E97131"/>
    <a:srgbClr val="9F69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66"/>
    <p:restoredTop sz="94658"/>
  </p:normalViewPr>
  <p:slideViewPr>
    <p:cSldViewPr snapToGrid="0">
      <p:cViewPr varScale="1">
        <p:scale>
          <a:sx n="120" d="100"/>
          <a:sy n="120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F85F3-6AFC-B147-ABFE-AB44FAC0125A}" type="datetimeFigureOut">
              <a:rPr lang="en-US" smtClean="0"/>
              <a:t>2/17/26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F3279-9392-F547-AB49-317BB9B19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32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4FE7F-9DDF-6C09-D494-84E49E49B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A8317C-9564-3E24-42EC-CE08EDA355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FC0B3-D90D-FE6D-A9FC-93E262F17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744845-4168-B69C-3DCA-2E1E655E4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F66DE-728E-5486-1FDE-5620348EF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9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9349B-4B1E-3A4E-8F6A-A82867986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E0DFC4-1B76-7E0C-3816-A753BD65E9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2C178-3010-C5CA-5BDB-FF47748D7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48D8F-8101-ED37-2C0B-F73AFF783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C86F1-BD0D-1477-4159-A8AB3CBA7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54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2AA4A4-9F3F-8139-CF04-80B3426CA1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FE79AE-B77C-4492-CCDB-0E7C34AA9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FD722-8C48-97F4-CF36-236BAED34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04990-DB9F-FE86-F736-42DD54244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A9099-FB35-FD81-803C-BAEC7B6E0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75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RAIR 125th Powerpoint Template v.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150"/>
            <a:ext cx="12192000" cy="3386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354D6-6B94-4B1D-B059-47B97417F8B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black and white logo&#10;&#10;Description automatically generated with medium confidence">
            <a:extLst>
              <a:ext uri="{FF2B5EF4-FFF2-40B4-BE49-F238E27FC236}">
                <a16:creationId xmlns:a16="http://schemas.microsoft.com/office/drawing/2014/main" id="{F785806C-21FA-6A1C-1C78-D2250367D9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25" y="6606916"/>
            <a:ext cx="933452" cy="21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9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62028-0E36-22A0-66FF-F43F87C5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9F796-B202-2200-6C19-4816DA366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05E87-CADA-9145-AB80-11FA15478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0DE3E-2434-3E19-1168-CFAAF7FAC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48991-302B-8CC1-260D-87FB47526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4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6A1E3-CCD8-7B00-6190-F7D9306CE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CC0DA5-7827-1CFF-7D2C-CE364AF13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E799-BFF3-B83A-A93F-3577DE779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17A04-57FB-38E2-4DD0-EEE710464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8D8C2-E918-5434-C4D0-CE478A3C3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559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A9626-F439-3F8A-8428-D4C6F07F7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52DC6-0280-A256-EDB8-F83ACDE244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7CE846-8F5B-DDBB-2B8F-D2AC251381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674B83-7FBC-8192-1F4A-C258B8CF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7E4DF-848A-BC3C-2EC6-44011DE2D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D25739-3994-AD03-E531-1E2DC89C9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4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BBFC6-CE68-C776-BFF1-8FBB3CEE5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B9972-C131-6467-CDA4-D4C1EDB50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DBFEA-36DE-8354-0A3A-4B41C41100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081DFA-436F-2803-96F2-440EBB306B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41E4F2-99C3-29ED-B34B-A765E21D36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BB69E7-D840-E573-AE66-C6F15AADC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4F57B2-1D50-4064-4B8B-57EF0698D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6BFB96-8570-816C-ED34-36344B65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16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915C3-C5E4-741F-C401-83D8A7DA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2E1751-8430-5126-A537-EB6B7348A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0EC409-13CA-5901-7783-02B95F218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57462E-02A5-EB17-B6E0-D8ECBB710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4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D97C4A-2CDD-1929-20A3-0D91F6EFA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855A5-E572-1D4B-FDBE-033C0A7E9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5F5C73-E942-D148-9971-40123AEA1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20E7-0F15-878F-B33F-EF266CCA5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AD493-956C-078D-C42A-ACA284A813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61E92-5732-A0AE-E8F0-BFEA14F54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02B4FC-65F0-51F7-3351-5CDFF9C23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5001F-4F7A-6299-3BE8-447AF6127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AE7285-FBCC-440B-236F-E3614A7BD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75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6DD98-3A05-FF4B-7B8E-26FD61555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07A328-6FE8-126C-CB97-C3ECE03F92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99CC79-7DD2-06EF-A627-6D606E7A9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ADCC3-53FB-A34C-B569-45484F44B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5A5E7-A928-ABAF-77FA-64D8169CC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75455A-6B96-7192-82C8-4E09670EB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8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BAB253-3DF5-7DEA-82A2-4A0A260D9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7241B1-B669-0DC5-B987-88C6809F3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C5AF1-0FB5-312D-8747-86EC2E063C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D433FB-6F54-D042-8185-24E31A017C9C}" type="datetimeFigureOut">
              <a:rPr lang="en-US" smtClean="0"/>
              <a:t>2/17/26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EE327F-FABA-B769-825E-004EDD375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4DC7D-AAE4-11AA-2601-F08FA5E67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C2C6E1-8A12-0C47-BCE9-7FC14823D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9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7F8F0FF-BB6A-BDF8-D9B5-EE1CF9086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9F1F420-A6A7-DEB2-8B04-95DBE0F5D59E}"/>
              </a:ext>
            </a:extLst>
          </p:cNvPr>
          <p:cNvSpPr txBox="1"/>
          <p:nvPr/>
        </p:nvSpPr>
        <p:spPr>
          <a:xfrm>
            <a:off x="8529434" y="6231417"/>
            <a:ext cx="404015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i="1" dirty="0"/>
              <a:t>Funding: Division of AIDS, NIAID/NIH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465ADDF-EA50-9816-5E63-E0B4FA1DE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6851" y="177165"/>
            <a:ext cx="8628599" cy="1062276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rgbClr val="58585A"/>
                </a:solidFill>
                <a:latin typeface="+mn-lt"/>
              </a:rPr>
              <a:t>The </a:t>
            </a:r>
            <a:r>
              <a:rPr lang="en-US" sz="3200" b="1" dirty="0">
                <a:solidFill>
                  <a:srgbClr val="58585A"/>
                </a:solidFill>
                <a:latin typeface="+mn-lt"/>
              </a:rPr>
              <a:t>DELIVER</a:t>
            </a:r>
            <a:r>
              <a:rPr lang="en-US" sz="3200" dirty="0">
                <a:solidFill>
                  <a:srgbClr val="58585A"/>
                </a:solidFill>
                <a:latin typeface="+mn-lt"/>
              </a:rPr>
              <a:t> Initiative</a:t>
            </a:r>
            <a:br>
              <a:rPr lang="en-US" sz="2000" dirty="0">
                <a:solidFill>
                  <a:srgbClr val="58585A"/>
                </a:solidFill>
                <a:latin typeface="+mn-lt"/>
              </a:rPr>
            </a:b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DE</a:t>
            </a:r>
            <a:r>
              <a:rPr lang="en-US" sz="2000" i="1" dirty="0">
                <a:solidFill>
                  <a:srgbClr val="58585A"/>
                </a:solidFill>
                <a:latin typeface="+mn-lt"/>
                <a:ea typeface="Times New Roman" panose="02020603050405020304" pitchFamily="18" charset="0"/>
              </a:rPr>
              <a:t>veloping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L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eadership and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I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nnovation in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V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iral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radication </a:t>
            </a:r>
            <a:r>
              <a:rPr lang="en-US" sz="2000" b="1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R</a:t>
            </a:r>
            <a:r>
              <a:rPr lang="en-US" sz="2000" i="1" dirty="0">
                <a:solidFill>
                  <a:srgbClr val="58585A"/>
                </a:solidFill>
                <a:effectLst/>
                <a:latin typeface="+mn-lt"/>
                <a:ea typeface="Times New Roman" panose="02020603050405020304" pitchFamily="18" charset="0"/>
              </a:rPr>
              <a:t>esearch </a:t>
            </a:r>
            <a:r>
              <a:rPr lang="en-US" sz="2000" i="1" dirty="0">
                <a:solidFill>
                  <a:srgbClr val="58585A"/>
                </a:solidFill>
                <a:latin typeface="+mn-lt"/>
              </a:rPr>
              <a:t> </a:t>
            </a:r>
          </a:p>
        </p:txBody>
      </p:sp>
      <p:pic>
        <p:nvPicPr>
          <p:cNvPr id="23" name="Picture 22" descr="A blue arrow with text&#10;&#10;Description automatically generated">
            <a:extLst>
              <a:ext uri="{FF2B5EF4-FFF2-40B4-BE49-F238E27FC236}">
                <a16:creationId xmlns:a16="http://schemas.microsoft.com/office/drawing/2014/main" id="{FC9A4950-78AF-5640-2513-F51A9A339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434" y="239488"/>
            <a:ext cx="2023715" cy="999953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BB3B0390-C6B9-F67F-A960-732B70489BB3}"/>
              </a:ext>
            </a:extLst>
          </p:cNvPr>
          <p:cNvGrpSpPr/>
          <p:nvPr/>
        </p:nvGrpSpPr>
        <p:grpSpPr>
          <a:xfrm>
            <a:off x="822513" y="2311399"/>
            <a:ext cx="10477500" cy="3073400"/>
            <a:chOff x="1485900" y="2082800"/>
            <a:chExt cx="10477500" cy="3073400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5D00DD3B-650E-6E3F-3F73-FE18C10A0272}"/>
                </a:ext>
              </a:extLst>
            </p:cNvPr>
            <p:cNvSpPr/>
            <p:nvPr/>
          </p:nvSpPr>
          <p:spPr>
            <a:xfrm>
              <a:off x="1485900" y="2108200"/>
              <a:ext cx="2451100" cy="2032000"/>
            </a:xfrm>
            <a:prstGeom prst="hexagon">
              <a:avLst/>
            </a:prstGeom>
            <a:solidFill>
              <a:schemeClr val="tx2">
                <a:lumMod val="10000"/>
                <a:lumOff val="90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5E91531D-8B49-6DEB-BAA3-85935DE43A6F}"/>
                </a:ext>
              </a:extLst>
            </p:cNvPr>
            <p:cNvSpPr/>
            <p:nvPr/>
          </p:nvSpPr>
          <p:spPr>
            <a:xfrm>
              <a:off x="5499100" y="2082800"/>
              <a:ext cx="2451100" cy="2032000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85A7AD1F-319E-FADF-EF7F-3BB54B51C412}"/>
                </a:ext>
              </a:extLst>
            </p:cNvPr>
            <p:cNvSpPr/>
            <p:nvPr/>
          </p:nvSpPr>
          <p:spPr>
            <a:xfrm>
              <a:off x="3492500" y="3124200"/>
              <a:ext cx="2451100" cy="2032000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6D9A2864-8203-D869-1855-31777733CEBF}"/>
                </a:ext>
              </a:extLst>
            </p:cNvPr>
            <p:cNvSpPr/>
            <p:nvPr/>
          </p:nvSpPr>
          <p:spPr>
            <a:xfrm>
              <a:off x="7505700" y="3124200"/>
              <a:ext cx="2451100" cy="2032000"/>
            </a:xfrm>
            <a:prstGeom prst="hexagon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7660BD5F-94CB-DEBB-AD61-72B5761A9971}"/>
                </a:ext>
              </a:extLst>
            </p:cNvPr>
            <p:cNvSpPr/>
            <p:nvPr/>
          </p:nvSpPr>
          <p:spPr>
            <a:xfrm>
              <a:off x="9512300" y="2082800"/>
              <a:ext cx="2451100" cy="2032000"/>
            </a:xfrm>
            <a:prstGeom prst="hexagon">
              <a:avLst/>
            </a:prstGeom>
            <a:solidFill>
              <a:schemeClr val="bg1"/>
            </a:solidFill>
            <a:ln w="155575">
              <a:solidFill>
                <a:schemeClr val="tx2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7C2067-E301-D6B6-FD2B-E68554991D07}"/>
                </a:ext>
              </a:extLst>
            </p:cNvPr>
            <p:cNvSpPr txBox="1"/>
            <p:nvPr/>
          </p:nvSpPr>
          <p:spPr>
            <a:xfrm>
              <a:off x="1987550" y="2381829"/>
              <a:ext cx="1447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Stakeholder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Community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Engagement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C5BBF3A-E1D3-4907-9E61-D0AE382AE3E4}"/>
                </a:ext>
              </a:extLst>
            </p:cNvPr>
            <p:cNvSpPr txBox="1"/>
            <p:nvPr/>
          </p:nvSpPr>
          <p:spPr>
            <a:xfrm>
              <a:off x="3994150" y="3348303"/>
              <a:ext cx="1447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Clinical Site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Capacity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Building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D7EE1DB-9145-7F02-D70A-70AD8E850FE5}"/>
                </a:ext>
              </a:extLst>
            </p:cNvPr>
            <p:cNvSpPr txBox="1"/>
            <p:nvPr/>
          </p:nvSpPr>
          <p:spPr>
            <a:xfrm>
              <a:off x="5895975" y="2470119"/>
              <a:ext cx="1657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Laboratory Infrastructure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35AFF6-D341-ED72-44DD-57B758FB244D}"/>
                </a:ext>
              </a:extLst>
            </p:cNvPr>
            <p:cNvSpPr txBox="1"/>
            <p:nvPr/>
          </p:nvSpPr>
          <p:spPr>
            <a:xfrm>
              <a:off x="7902575" y="3320287"/>
              <a:ext cx="16573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Pharmacy Capacity Building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38E6D7F-8024-8D8C-34E2-C3ABC3CAE6A6}"/>
                </a:ext>
              </a:extLst>
            </p:cNvPr>
            <p:cNvSpPr txBox="1"/>
            <p:nvPr/>
          </p:nvSpPr>
          <p:spPr>
            <a:xfrm>
              <a:off x="9909175" y="2370530"/>
              <a:ext cx="16573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2"/>
                  </a:solidFill>
                </a:rPr>
                <a:t>Training and </a:t>
              </a:r>
            </a:p>
            <a:p>
              <a:pPr algn="ctr"/>
              <a:r>
                <a:rPr lang="en-US" dirty="0">
                  <a:solidFill>
                    <a:schemeClr val="tx2"/>
                  </a:solidFill>
                </a:rPr>
                <a:t>Development</a:t>
              </a:r>
            </a:p>
          </p:txBody>
        </p:sp>
        <p:pic>
          <p:nvPicPr>
            <p:cNvPr id="16" name="Graphic 15" descr="Users with solid fill">
              <a:extLst>
                <a:ext uri="{FF2B5EF4-FFF2-40B4-BE49-F238E27FC236}">
                  <a16:creationId xmlns:a16="http://schemas.microsoft.com/office/drawing/2014/main" id="{69C000F7-B785-DB92-F104-725D52F8D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62188" y="3232761"/>
              <a:ext cx="914400" cy="914400"/>
            </a:xfrm>
            <a:prstGeom prst="rect">
              <a:avLst/>
            </a:prstGeom>
          </p:spPr>
        </p:pic>
        <p:pic>
          <p:nvPicPr>
            <p:cNvPr id="18" name="Graphic 17" descr="Hospital with solid fill">
              <a:extLst>
                <a:ext uri="{FF2B5EF4-FFF2-40B4-BE49-F238E27FC236}">
                  <a16:creationId xmlns:a16="http://schemas.microsoft.com/office/drawing/2014/main" id="{DAE6C69C-81A9-7FE1-22BF-CF8419467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321175" y="4197961"/>
              <a:ext cx="914400" cy="914400"/>
            </a:xfrm>
            <a:prstGeom prst="rect">
              <a:avLst/>
            </a:prstGeom>
          </p:spPr>
        </p:pic>
        <p:pic>
          <p:nvPicPr>
            <p:cNvPr id="20" name="Graphic 19" descr="Test tubes with solid fill">
              <a:extLst>
                <a:ext uri="{FF2B5EF4-FFF2-40B4-BE49-F238E27FC236}">
                  <a16:creationId xmlns:a16="http://schemas.microsoft.com/office/drawing/2014/main" id="{02BA9C09-8A8E-1382-136D-82AFA18B3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288087" y="3124200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Medicine with solid fill">
              <a:extLst>
                <a:ext uri="{FF2B5EF4-FFF2-40B4-BE49-F238E27FC236}">
                  <a16:creationId xmlns:a16="http://schemas.microsoft.com/office/drawing/2014/main" id="{B0E62B46-F937-EEF5-F415-D08172A1D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390227" y="4246486"/>
              <a:ext cx="831273" cy="831273"/>
            </a:xfrm>
            <a:prstGeom prst="rect">
              <a:avLst/>
            </a:prstGeom>
          </p:spPr>
        </p:pic>
        <p:pic>
          <p:nvPicPr>
            <p:cNvPr id="28" name="Graphic 27" descr="Storytelling with solid fill">
              <a:extLst>
                <a:ext uri="{FF2B5EF4-FFF2-40B4-BE49-F238E27FC236}">
                  <a16:creationId xmlns:a16="http://schemas.microsoft.com/office/drawing/2014/main" id="{A178170D-FFAC-8A86-12BF-9D4765127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352377" y="3089564"/>
              <a:ext cx="831273" cy="8312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026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16B83B1-B620-D001-D633-D9F63702B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AFC9FD-89CF-B602-DFE6-C7C9E6AFD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4850"/>
            <a:ext cx="8424958" cy="45420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3A2CD4-EF42-B6F0-D16D-ACFFD34A8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80" y="5126912"/>
            <a:ext cx="6669162" cy="15939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ADCA41-919B-9764-FE7A-D2781E2CE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92" y="83014"/>
            <a:ext cx="1377815" cy="7803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60F57D-58A2-804A-3964-0D8DE3484C31}"/>
              </a:ext>
            </a:extLst>
          </p:cNvPr>
          <p:cNvSpPr txBox="1"/>
          <p:nvPr/>
        </p:nvSpPr>
        <p:spPr>
          <a:xfrm>
            <a:off x="8473688" y="1186702"/>
            <a:ext cx="43759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Goal:</a:t>
            </a:r>
            <a:r>
              <a:rPr lang="en-US" dirty="0"/>
              <a:t> To </a:t>
            </a:r>
            <a:r>
              <a:rPr lang="en-US" u="sng" dirty="0"/>
              <a:t>expand</a:t>
            </a:r>
            <a:r>
              <a:rPr lang="en-US" dirty="0"/>
              <a:t> HIV cure </a:t>
            </a:r>
            <a:br>
              <a:rPr lang="en-US" dirty="0"/>
            </a:br>
            <a:r>
              <a:rPr lang="en-US" dirty="0"/>
              <a:t>research across: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nations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cultures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HIV subtypes </a:t>
            </a:r>
          </a:p>
          <a:p>
            <a:endParaRPr lang="en-US" dirty="0"/>
          </a:p>
          <a:p>
            <a:r>
              <a:rPr lang="en-US" dirty="0"/>
              <a:t>While improving local autonomy </a:t>
            </a:r>
            <a:br>
              <a:rPr lang="en-US" dirty="0"/>
            </a:br>
            <a:r>
              <a:rPr lang="en-US" dirty="0"/>
              <a:t>and sustainability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199EE4-81DF-AFFF-53EF-3AF68C3D9DD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3125" y="6399010"/>
            <a:ext cx="2417067" cy="29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98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5EDFFE82-9D53-EE04-C732-8C28621ED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74E00DD-7F00-64A8-60A2-AA4F1D10D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92" y="83014"/>
            <a:ext cx="1377815" cy="78035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86FFD5-73F3-80DA-72AD-F57A7D3D92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9337" y="6234923"/>
            <a:ext cx="2417067" cy="293662"/>
          </a:xfrm>
          <a:prstGeom prst="rect">
            <a:avLst/>
          </a:prstGeom>
        </p:spPr>
      </p:pic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99D5BC23-41B2-5E45-7C9E-CFEC87D74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0001865"/>
              </p:ext>
            </p:extLst>
          </p:nvPr>
        </p:nvGraphicFramePr>
        <p:xfrm>
          <a:off x="301692" y="3200400"/>
          <a:ext cx="4571130" cy="2743782"/>
        </p:xfrm>
        <a:graphic>
          <a:graphicData uri="http://schemas.openxmlformats.org/drawingml/2006/table">
            <a:tbl>
              <a:tblPr firstRow="1" bandRow="1"/>
              <a:tblGrid>
                <a:gridCol w="1537450">
                  <a:extLst>
                    <a:ext uri="{9D8B030D-6E8A-4147-A177-3AD203B41FA5}">
                      <a16:colId xmlns:a16="http://schemas.microsoft.com/office/drawing/2014/main" val="2010788396"/>
                    </a:ext>
                  </a:extLst>
                </a:gridCol>
                <a:gridCol w="3033680">
                  <a:extLst>
                    <a:ext uri="{9D8B030D-6E8A-4147-A177-3AD203B41FA5}">
                      <a16:colId xmlns:a16="http://schemas.microsoft.com/office/drawing/2014/main" val="1227095267"/>
                    </a:ext>
                  </a:extLst>
                </a:gridCol>
              </a:tblGrid>
              <a:tr h="1652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Focus Group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Chair/Co-Chairs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9987485"/>
                  </a:ext>
                </a:extLst>
              </a:tr>
              <a:tr h="3969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Clinical working group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Betty Mwesigwa &amp; Donn Colby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294805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Community Engagement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Doreen Pamba, Ronald Bugarin, Stephen Mugamba, Jason Ooi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550298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Personnel Capacity Development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Nyanda Elias Ntinginya &amp; Daniel Ochiel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68144"/>
                  </a:ext>
                </a:extLst>
              </a:tr>
              <a:tr h="5946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Laboratory Tech Transfer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Leigh Anne Eller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0723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7412D43-2E1E-39C0-51D1-6631F768C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663088"/>
              </p:ext>
            </p:extLst>
          </p:nvPr>
        </p:nvGraphicFramePr>
        <p:xfrm>
          <a:off x="5446568" y="1234883"/>
          <a:ext cx="6269182" cy="4206240"/>
        </p:xfrm>
        <a:graphic>
          <a:graphicData uri="http://schemas.openxmlformats.org/drawingml/2006/table">
            <a:tbl>
              <a:tblPr firstRow="1" bandRow="1"/>
              <a:tblGrid>
                <a:gridCol w="2221636">
                  <a:extLst>
                    <a:ext uri="{9D8B030D-6E8A-4147-A177-3AD203B41FA5}">
                      <a16:colId xmlns:a16="http://schemas.microsoft.com/office/drawing/2014/main" val="3480575758"/>
                    </a:ext>
                  </a:extLst>
                </a:gridCol>
                <a:gridCol w="2287622">
                  <a:extLst>
                    <a:ext uri="{9D8B030D-6E8A-4147-A177-3AD203B41FA5}">
                      <a16:colId xmlns:a16="http://schemas.microsoft.com/office/drawing/2014/main" val="2658611343"/>
                    </a:ext>
                  </a:extLst>
                </a:gridCol>
                <a:gridCol w="1759924">
                  <a:extLst>
                    <a:ext uri="{9D8B030D-6E8A-4147-A177-3AD203B41FA5}">
                      <a16:colId xmlns:a16="http://schemas.microsoft.com/office/drawing/2014/main" val="338542681"/>
                    </a:ext>
                  </a:extLst>
                </a:gridCol>
              </a:tblGrid>
              <a:tr h="3224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endParaRPr lang="en-AU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Assay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b="1" kern="1200" dirty="0">
                          <a:solidFill>
                            <a:schemeClr val="bg2">
                              <a:lumMod val="40000"/>
                              <a:lumOff val="60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DELIVER Site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56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721615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HIV reservoir quantification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Quantitative </a:t>
                      </a:r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realtime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PCR, digital </a:t>
                      </a:r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realtime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PCR, SIPIA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Uganda</a:t>
                      </a:r>
                    </a:p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25315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Rebounding virus characterization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Viral sequencing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863483"/>
                  </a:ext>
                </a:extLst>
              </a:tr>
              <a:tr h="3048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HLA Typing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HLA typing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Kenya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544834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Sensitivity to </a:t>
                      </a:r>
                      <a:r>
                        <a:rPr lang="en-AU" sz="14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bnAbs</a:t>
                      </a:r>
                      <a:endParaRPr lang="en-AU" sz="1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Pseudovirus</a:t>
                      </a:r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neutralization assay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Tanzania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922956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bnAb PK and ADA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PK/ADA assays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AU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Tanzania</a:t>
                      </a:r>
                    </a:p>
                    <a:p>
                      <a:pPr marL="0" algn="ctr" defTabSz="914400" rtl="0" eaLnBrk="1" latinLnBrk="0" hangingPunct="1"/>
                      <a:r>
                        <a:rPr lang="en-AU" sz="1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380810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Analysis of immune interventions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Multiparameter flow cytometry, ICS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Uganda</a:t>
                      </a:r>
                    </a:p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293253"/>
                  </a:ext>
                </a:extLst>
              </a:tr>
              <a:tr h="670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r>
                        <a:rPr lang="en-AU" sz="14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Tissue analysis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RNA/DNA scope, Immunohistochemistry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ptos" panose="02110004020202020204"/>
                        </a:defRPr>
                      </a:lvl9pPr>
                    </a:lstStyle>
                    <a:p>
                      <a:pPr algn="ctr"/>
                      <a:r>
                        <a:rPr lang="en-AU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Thailand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9E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791163"/>
                  </a:ext>
                </a:extLst>
              </a:tr>
            </a:tbl>
          </a:graphicData>
        </a:graphic>
      </p:graphicFrame>
      <p:pic>
        <p:nvPicPr>
          <p:cNvPr id="12" name="Picture 11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7CF78453-697B-293A-AF6C-1EA7C466096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0882" y="1165455"/>
            <a:ext cx="3992749" cy="19335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93FBD4-36D0-4D06-F153-94ECDA4E0B24}"/>
              </a:ext>
            </a:extLst>
          </p:cNvPr>
          <p:cNvSpPr txBox="1"/>
          <p:nvPr/>
        </p:nvSpPr>
        <p:spPr>
          <a:xfrm>
            <a:off x="5844963" y="5684134"/>
            <a:ext cx="5408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/>
              <a:t>Developing complex laboratory capabilities to support cure research</a:t>
            </a:r>
          </a:p>
        </p:txBody>
      </p:sp>
    </p:spTree>
    <p:extLst>
      <p:ext uri="{BB962C8B-B14F-4D97-AF65-F5344CB8AC3E}">
        <p14:creationId xmlns:p14="http://schemas.microsoft.com/office/powerpoint/2010/main" val="2975609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</TotalTime>
  <Words>174</Words>
  <Application>Microsoft Macintosh PowerPoint</Application>
  <PresentationFormat>Widescreen</PresentationFormat>
  <Paragraphs>56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Office Theme</vt:lpstr>
      <vt:lpstr>The DELIVER Initiative DEveloping Leadership and Innovation in Viral Eradication Research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Jamie Livengood</dc:creator>
  <cp:lastModifiedBy>Lisa Reilly</cp:lastModifiedBy>
  <cp:revision>56</cp:revision>
  <dcterms:created xsi:type="dcterms:W3CDTF">2025-10-15T13:35:17Z</dcterms:created>
  <dcterms:modified xsi:type="dcterms:W3CDTF">2026-02-17T16:52:49Z</dcterms:modified>
</cp:coreProperties>
</file>